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78" r:id="rId3"/>
    <p:sldId id="283" r:id="rId4"/>
    <p:sldId id="279" r:id="rId5"/>
    <p:sldId id="296" r:id="rId6"/>
    <p:sldId id="282" r:id="rId7"/>
    <p:sldId id="297" r:id="rId8"/>
    <p:sldId id="284" r:id="rId9"/>
    <p:sldId id="260" r:id="rId10"/>
    <p:sldId id="262" r:id="rId11"/>
    <p:sldId id="263" r:id="rId12"/>
    <p:sldId id="265" r:id="rId13"/>
    <p:sldId id="269" r:id="rId14"/>
    <p:sldId id="264" r:id="rId15"/>
    <p:sldId id="267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5" r:id="rId3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718EE-5A24-46C2-80CB-2283834839A5}" type="datetimeFigureOut">
              <a:rPr lang="fr-FR" smtClean="0"/>
              <a:pPr/>
              <a:t>22/06/2014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911AD-96AA-47DD-930E-6571A6DDC07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911AD-96AA-47DD-930E-6571A6DDC07D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911AD-96AA-47DD-930E-6571A6DDC07D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911AD-96AA-47DD-930E-6571A6DDC07D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911AD-96AA-47DD-930E-6571A6DDC07D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911AD-96AA-47DD-930E-6571A6DDC07D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9113B1-A5E4-44EE-AAB7-24C5153F1046}" type="datetimeFigureOut">
              <a:rPr lang="fr-FR" smtClean="0"/>
              <a:pPr/>
              <a:t>22/06/2014</a:t>
            </a:fld>
            <a:endParaRPr lang="fr-FR" dirty="0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382E27-D314-4544-8A25-ADE37AD3E51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El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9113B1-A5E4-44EE-AAB7-24C5153F1046}" type="datetimeFigureOut">
              <a:rPr lang="fr-FR" smtClean="0"/>
              <a:pPr/>
              <a:t>22/06/2014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382E27-D314-4544-8A25-ADE37AD3E517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9113B1-A5E4-44EE-AAB7-24C5153F1046}" type="datetimeFigureOut">
              <a:rPr lang="fr-FR" smtClean="0"/>
              <a:pPr/>
              <a:t>22/06/2014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382E27-D314-4544-8A25-ADE37AD3E517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9113B1-A5E4-44EE-AAB7-24C5153F1046}" type="datetimeFigureOut">
              <a:rPr lang="fr-FR" smtClean="0"/>
              <a:pPr/>
              <a:t>22/06/2014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382E27-D314-4544-8A25-ADE37AD3E517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9113B1-A5E4-44EE-AAB7-24C5153F1046}" type="datetimeFigureOut">
              <a:rPr lang="fr-FR" smtClean="0"/>
              <a:pPr/>
              <a:t>22/06/2014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382E27-D314-4544-8A25-ADE37AD3E51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El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El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9113B1-A5E4-44EE-AAB7-24C5153F1046}" type="datetimeFigureOut">
              <a:rPr lang="fr-FR" smtClean="0"/>
              <a:pPr/>
              <a:t>22/06/2014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382E27-D314-4544-8A25-ADE37AD3E517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9113B1-A5E4-44EE-AAB7-24C5153F1046}" type="datetimeFigureOut">
              <a:rPr lang="fr-FR" smtClean="0"/>
              <a:pPr/>
              <a:t>22/06/2014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382E27-D314-4544-8A25-ADE37AD3E517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9113B1-A5E4-44EE-AAB7-24C5153F1046}" type="datetimeFigureOut">
              <a:rPr lang="fr-FR" smtClean="0"/>
              <a:pPr/>
              <a:t>22/06/2014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382E27-D314-4544-8A25-ADE37AD3E517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9113B1-A5E4-44EE-AAB7-24C5153F1046}" type="datetimeFigureOut">
              <a:rPr lang="fr-FR" smtClean="0"/>
              <a:pPr/>
              <a:t>22/06/2014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382E27-D314-4544-8A25-ADE37AD3E51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9113B1-A5E4-44EE-AAB7-24C5153F1046}" type="datetimeFigureOut">
              <a:rPr lang="fr-FR" smtClean="0"/>
              <a:pPr/>
              <a:t>22/06/2014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382E27-D314-4544-8A25-ADE37AD3E517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9113B1-A5E4-44EE-AAB7-24C5153F1046}" type="datetimeFigureOut">
              <a:rPr lang="fr-FR" smtClean="0"/>
              <a:pPr/>
              <a:t>22/06/2014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382E27-D314-4544-8A25-ADE37AD3E51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fr-FR" dirty="0" smtClean="0"/>
              <a:t>Cliquez sur l'icône pour ajouter une image</a:t>
            </a:r>
            <a:endParaRPr kumimoji="0" lang="en-US" dirty="0"/>
          </a:p>
        </p:txBody>
      </p:sp>
      <p:sp>
        <p:nvSpPr>
          <p:cNvPr id="9" name="Organigramme : Processu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Organigramme : Processu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teurs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El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Bouée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29113B1-A5E4-44EE-AAB7-24C5153F1046}" type="datetimeFigureOut">
              <a:rPr lang="fr-FR" smtClean="0"/>
              <a:pPr/>
              <a:t>22/06/2014</a:t>
            </a:fld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fr-FR" dirty="0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F382E27-D314-4544-8A25-ADE37AD3E51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87624" y="1844824"/>
            <a:ext cx="7406640" cy="1328168"/>
          </a:xfrm>
        </p:spPr>
        <p:txBody>
          <a:bodyPr>
            <a:normAutofit/>
          </a:bodyPr>
          <a:lstStyle/>
          <a:p>
            <a:pPr algn="ctr"/>
            <a:r>
              <a:rPr lang="fr-FR" sz="3200" dirty="0" smtClean="0"/>
              <a:t>La composition colorée, une identité culturelle régionale:</a:t>
            </a:r>
            <a:endParaRPr lang="fr-FR" sz="3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75656" y="3140968"/>
            <a:ext cx="7406640" cy="576064"/>
          </a:xfrm>
        </p:spPr>
        <p:txBody>
          <a:bodyPr>
            <a:normAutofit/>
          </a:bodyPr>
          <a:lstStyle/>
          <a:p>
            <a:pPr algn="ctr"/>
            <a:r>
              <a:rPr lang="fr-FR" sz="2000" dirty="0" smtClean="0"/>
              <a:t>La région de KAIROUAN comme corpus</a:t>
            </a:r>
            <a:endParaRPr lang="fr-FR" sz="2000" dirty="0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6660232" y="5589240"/>
            <a:ext cx="1584176" cy="576064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7432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Juin</a:t>
            </a:r>
            <a:r>
              <a:rPr kumimoji="0" lang="fr-FR" sz="20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2014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30000"/>
                  <a:satMod val="1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331640" y="620688"/>
            <a:ext cx="7406640" cy="792088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/>
            <a:r>
              <a:rPr lang="fr-FR" b="1" dirty="0" smtClean="0"/>
              <a:t>Université de Carthage</a:t>
            </a:r>
            <a:endParaRPr lang="fr-FR" dirty="0" smtClean="0"/>
          </a:p>
          <a:p>
            <a:pPr algn="ctr"/>
            <a:r>
              <a:rPr lang="fr-FR" b="1" dirty="0" smtClean="0"/>
              <a:t>Institut Supérieur des Beaux- Arts de Nabeul</a:t>
            </a:r>
            <a:endParaRPr lang="fr-FR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1259632" y="4509120"/>
            <a:ext cx="7406640" cy="576064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7432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Elaboré par: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BOUDAYA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Souha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30000"/>
                  <a:satMod val="1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1403648" y="4941168"/>
            <a:ext cx="7406640" cy="576064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7432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Encadré</a:t>
            </a:r>
            <a:r>
              <a:rPr kumimoji="0" lang="fr-FR" sz="20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par: </a:t>
            </a:r>
            <a:r>
              <a:rPr kumimoji="0" lang="fr-FR" sz="20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Mme </a:t>
            </a:r>
            <a:r>
              <a:rPr kumimoji="0" lang="fr-FR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MESTIRI</a:t>
            </a:r>
            <a:r>
              <a:rPr kumimoji="0" lang="fr-FR" sz="20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Saloua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30000"/>
                  <a:satMod val="1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1475656" y="2060848"/>
            <a:ext cx="3960440" cy="2160240"/>
          </a:xfrm>
        </p:spPr>
        <p:txBody>
          <a:bodyPr>
            <a:normAutofit/>
          </a:bodyPr>
          <a:lstStyle/>
          <a:p>
            <a:pPr marL="484632" indent="-457200" algn="just">
              <a:buFont typeface="Arial" charset="0"/>
              <a:buChar char="•"/>
            </a:pPr>
            <a:r>
              <a:rPr lang="fr-FR" sz="2000" dirty="0" smtClean="0"/>
              <a:t>Etablir des relevés sur place, qui consiste à prélever des textures, des couleurs, des matériaux et surtout à faire des croquis à main levée des façades.</a:t>
            </a:r>
          </a:p>
          <a:p>
            <a:pPr marL="484632" indent="-457200" algn="just">
              <a:buFont typeface="Arial" charset="0"/>
              <a:buChar char="•"/>
            </a:pPr>
            <a:endParaRPr lang="fr-FR" sz="2000" dirty="0" smtClean="0"/>
          </a:p>
        </p:txBody>
      </p:sp>
      <p:pic>
        <p:nvPicPr>
          <p:cNvPr id="5" name="Image 4" descr="IMG_2227.JPG"/>
          <p:cNvPicPr>
            <a:picLocks noChangeAspect="1"/>
          </p:cNvPicPr>
          <p:nvPr/>
        </p:nvPicPr>
        <p:blipFill>
          <a:blip r:embed="rId2" cstate="print"/>
          <a:srcRect l="11111"/>
          <a:stretch>
            <a:fillRect/>
          </a:stretch>
        </p:blipFill>
        <p:spPr>
          <a:xfrm>
            <a:off x="5724128" y="1916832"/>
            <a:ext cx="2880320" cy="1758387"/>
          </a:xfrm>
          <a:prstGeom prst="rect">
            <a:avLst/>
          </a:prstGeom>
        </p:spPr>
      </p:pic>
      <p:pic>
        <p:nvPicPr>
          <p:cNvPr id="7" name="Image 6" descr="IMG_2228.JPG"/>
          <p:cNvPicPr>
            <a:picLocks noChangeAspect="1"/>
          </p:cNvPicPr>
          <p:nvPr/>
        </p:nvPicPr>
        <p:blipFill>
          <a:blip r:embed="rId3" cstate="print"/>
          <a:srcRect l="10991"/>
          <a:stretch>
            <a:fillRect/>
          </a:stretch>
        </p:blipFill>
        <p:spPr>
          <a:xfrm>
            <a:off x="5292080" y="4077072"/>
            <a:ext cx="3358614" cy="2184715"/>
          </a:xfrm>
          <a:prstGeom prst="rect">
            <a:avLst/>
          </a:prstGeom>
        </p:spPr>
      </p:pic>
      <p:pic>
        <p:nvPicPr>
          <p:cNvPr id="10" name="Image 9" descr="IMG_2235.JPG"/>
          <p:cNvPicPr>
            <a:picLocks noChangeAspect="1"/>
          </p:cNvPicPr>
          <p:nvPr/>
        </p:nvPicPr>
        <p:blipFill>
          <a:blip r:embed="rId4" cstate="print"/>
          <a:srcRect t="3801" b="6951"/>
          <a:stretch>
            <a:fillRect/>
          </a:stretch>
        </p:blipFill>
        <p:spPr>
          <a:xfrm>
            <a:off x="2051720" y="4077072"/>
            <a:ext cx="2932547" cy="21971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19672" y="764704"/>
            <a:ext cx="41044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2. Prélèvement des données</a:t>
            </a:r>
            <a:r>
              <a:rPr lang="fr-FR" dirty="0" smtClean="0">
                <a:solidFill>
                  <a:schemeClr val="bg1"/>
                </a:solidFill>
              </a:rPr>
              <a:t>:</a:t>
            </a:r>
          </a:p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8532440" y="6381328"/>
            <a:ext cx="28803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1475656" y="1340768"/>
            <a:ext cx="3456384" cy="4392488"/>
          </a:xfrm>
        </p:spPr>
        <p:txBody>
          <a:bodyPr>
            <a:normAutofit lnSpcReduction="10000"/>
          </a:bodyPr>
          <a:lstStyle/>
          <a:p>
            <a:pPr marL="484632" indent="-457200" algn="just">
              <a:buAutoNum type="arabicPeriod"/>
            </a:pPr>
            <a:endParaRPr lang="fr-FR" sz="2000" dirty="0" smtClean="0"/>
          </a:p>
          <a:p>
            <a:pPr marL="484632" indent="-457200" algn="just">
              <a:buFont typeface="Arial" charset="0"/>
              <a:buChar char="•"/>
            </a:pPr>
            <a:r>
              <a:rPr lang="fr-FR" sz="2000" dirty="0" smtClean="0"/>
              <a:t>Une simplification des façades sous </a:t>
            </a:r>
            <a:r>
              <a:rPr lang="fr-FR" sz="2000" dirty="0" smtClean="0"/>
              <a:t>forme </a:t>
            </a:r>
            <a:r>
              <a:rPr lang="fr-FR" sz="2000" dirty="0" smtClean="0"/>
              <a:t>de composition colorée est imposée </a:t>
            </a:r>
            <a:r>
              <a:rPr lang="fr-FR" sz="2000" dirty="0" smtClean="0"/>
              <a:t>.</a:t>
            </a:r>
            <a:endParaRPr lang="fr-FR" sz="2000" dirty="0" smtClean="0"/>
          </a:p>
          <a:p>
            <a:pPr marL="484632" indent="-457200" algn="just">
              <a:buFont typeface="Arial" charset="0"/>
              <a:buChar char="•"/>
            </a:pPr>
            <a:r>
              <a:rPr lang="fr-FR" sz="2000" dirty="0" smtClean="0"/>
              <a:t>D’après ces vignettes nous pouvons mettre en place les palettes qualitatives et quantitatives.</a:t>
            </a:r>
          </a:p>
          <a:p>
            <a:pPr marL="484632" indent="-457200" algn="just">
              <a:buFont typeface="Arial" charset="0"/>
              <a:buChar char="•"/>
            </a:pPr>
            <a:r>
              <a:rPr lang="fr-FR" sz="2000" dirty="0" smtClean="0"/>
              <a:t>Cette planche de synthèses d’analyse illustre les dominantes chromatiques des </a:t>
            </a:r>
            <a:r>
              <a:rPr lang="fr-FR" sz="2000" dirty="0" smtClean="0"/>
              <a:t>façades </a:t>
            </a:r>
            <a:r>
              <a:rPr lang="fr-FR" sz="2000" dirty="0" smtClean="0"/>
              <a:t>et de l’architecture.</a:t>
            </a:r>
          </a:p>
          <a:p>
            <a:pPr marL="484632" indent="-457200" algn="just"/>
            <a:endParaRPr lang="fr-FR" sz="2000" dirty="0" smtClean="0"/>
          </a:p>
          <a:p>
            <a:pPr marL="484632" indent="-457200" algn="just">
              <a:buAutoNum type="arabicPeriod"/>
            </a:pPr>
            <a:endParaRPr lang="fr-FR" sz="2000" dirty="0"/>
          </a:p>
        </p:txBody>
      </p:sp>
      <p:pic>
        <p:nvPicPr>
          <p:cNvPr id="7" name="Image 6" descr="Palette ponctuelle 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340768"/>
            <a:ext cx="3680551" cy="36936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03648" y="260648"/>
            <a:ext cx="4104456" cy="100811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3. Analyse du site</a:t>
            </a:r>
            <a:r>
              <a:rPr lang="fr-FR" dirty="0" smtClean="0">
                <a:solidFill>
                  <a:schemeClr val="bg1"/>
                </a:solidFill>
              </a:rPr>
              <a:t>:</a:t>
            </a:r>
          </a:p>
          <a:p>
            <a:pPr algn="ctr"/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8460432" y="6381328"/>
            <a:ext cx="36004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1475656" y="548680"/>
            <a:ext cx="5040560" cy="2448272"/>
          </a:xfrm>
        </p:spPr>
        <p:txBody>
          <a:bodyPr>
            <a:normAutofit lnSpcReduction="10000"/>
          </a:bodyPr>
          <a:lstStyle/>
          <a:p>
            <a:pPr marL="484632" indent="-457200" algn="just"/>
            <a:r>
              <a:rPr lang="fr-FR" sz="2400" u="sng" dirty="0" smtClean="0">
                <a:solidFill>
                  <a:srgbClr val="002060"/>
                </a:solidFill>
              </a:rPr>
              <a:t>3. 1 Analyse qualitative: </a:t>
            </a:r>
          </a:p>
          <a:p>
            <a:pPr marL="484632" indent="-457200" algn="just">
              <a:buAutoNum type="arabicPeriod"/>
            </a:pPr>
            <a:endParaRPr lang="fr-FR" sz="2000" dirty="0" smtClean="0"/>
          </a:p>
          <a:p>
            <a:pPr marL="484632" indent="-457200" algn="just">
              <a:buFont typeface="Arial" charset="0"/>
              <a:buChar char="•"/>
            </a:pPr>
            <a:r>
              <a:rPr lang="fr-FR" sz="2000" dirty="0" smtClean="0"/>
              <a:t>Le dessin et la photographie sont des moyens de recueillir les données chromatiques.</a:t>
            </a:r>
          </a:p>
          <a:p>
            <a:pPr marL="484632" indent="-457200" algn="just">
              <a:buFont typeface="Arial" charset="0"/>
              <a:buChar char="•"/>
            </a:pPr>
            <a:r>
              <a:rPr lang="fr-FR" sz="2000" dirty="0" smtClean="0"/>
              <a:t>Les prélèvements sont les témoins originaux des composants de la couleur.</a:t>
            </a:r>
            <a:endParaRPr lang="fr-FR" sz="2000" dirty="0"/>
          </a:p>
        </p:txBody>
      </p:sp>
      <p:pic>
        <p:nvPicPr>
          <p:cNvPr id="8" name="Image 7" descr="mosqué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54032" y="548680"/>
            <a:ext cx="1877118" cy="2664296"/>
          </a:xfrm>
          <a:prstGeom prst="rect">
            <a:avLst/>
          </a:prstGeom>
        </p:spPr>
      </p:pic>
      <p:pic>
        <p:nvPicPr>
          <p:cNvPr id="9" name="Image 8" descr="Sans titre -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3501008"/>
            <a:ext cx="1874372" cy="2664296"/>
          </a:xfrm>
          <a:prstGeom prst="rect">
            <a:avLst/>
          </a:prstGeom>
        </p:spPr>
      </p:pic>
      <p:pic>
        <p:nvPicPr>
          <p:cNvPr id="11" name="Image 10" descr="P106002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61122" y="3501008"/>
            <a:ext cx="1871639" cy="2664297"/>
          </a:xfrm>
          <a:prstGeom prst="rect">
            <a:avLst/>
          </a:prstGeom>
        </p:spPr>
      </p:pic>
      <p:sp>
        <p:nvSpPr>
          <p:cNvPr id="7" name="Sous-titre 5"/>
          <p:cNvSpPr txBox="1">
            <a:spLocks/>
          </p:cNvSpPr>
          <p:nvPr/>
        </p:nvSpPr>
        <p:spPr>
          <a:xfrm>
            <a:off x="1475656" y="3861048"/>
            <a:ext cx="2880320" cy="2016224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484632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fr-FR" sz="22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La couleur de l’habitat: une révélation.</a:t>
            </a:r>
          </a:p>
          <a:p>
            <a:pPr marL="484632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fr-FR" sz="2000" dirty="0" smtClean="0">
                <a:solidFill>
                  <a:srgbClr val="C00000"/>
                </a:solidFill>
              </a:rPr>
              <a:t> </a:t>
            </a:r>
            <a:r>
              <a:rPr lang="fr-FR" sz="22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Affirmer une identité personnelle ou collective.</a:t>
            </a:r>
            <a:endParaRPr lang="fr-FR" sz="2200" dirty="0">
              <a:solidFill>
                <a:schemeClr val="tx2">
                  <a:shade val="30000"/>
                  <a:satMod val="1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60432" y="6381328"/>
            <a:ext cx="36004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11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lette des textures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15816" y="1124744"/>
            <a:ext cx="3726245" cy="36735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19672" y="4725144"/>
            <a:ext cx="6480720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dirty="0" smtClean="0">
                <a:solidFill>
                  <a:srgbClr val="002060"/>
                </a:solidFill>
              </a:rPr>
              <a:t>	</a:t>
            </a:r>
          </a:p>
          <a:p>
            <a:pPr algn="just"/>
            <a:endParaRPr lang="fr-FR" dirty="0" smtClean="0">
              <a:solidFill>
                <a:srgbClr val="002060"/>
              </a:solidFill>
            </a:endParaRPr>
          </a:p>
          <a:p>
            <a:pPr algn="just"/>
            <a:r>
              <a:rPr lang="fr-FR" dirty="0" smtClean="0">
                <a:solidFill>
                  <a:srgbClr val="002060"/>
                </a:solidFill>
              </a:rPr>
              <a:t>Elle représente les couleurs dominantes de l'environnement du site à étudier : 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smtClean="0">
                <a:solidFill>
                  <a:srgbClr val="002060"/>
                </a:solidFill>
              </a:rPr>
              <a:t>la médina de Kairouan.</a:t>
            </a:r>
          </a:p>
          <a:p>
            <a:pPr algn="ctr"/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619672" y="260648"/>
            <a:ext cx="576064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u="sng" dirty="0" smtClean="0">
                <a:solidFill>
                  <a:srgbClr val="002060"/>
                </a:solidFill>
              </a:rPr>
              <a:t>3.2. Palette des constats chromatiques: </a:t>
            </a:r>
            <a:r>
              <a:rPr lang="fr-FR" u="sng" dirty="0" smtClean="0"/>
              <a:t>: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8532440" y="6381328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12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1475656" y="836712"/>
            <a:ext cx="3672408" cy="2736304"/>
          </a:xfrm>
        </p:spPr>
        <p:txBody>
          <a:bodyPr>
            <a:normAutofit/>
          </a:bodyPr>
          <a:lstStyle/>
          <a:p>
            <a:pPr marL="484632" indent="-457200" algn="just"/>
            <a:r>
              <a:rPr lang="fr-FR" sz="2400" u="sng" dirty="0" smtClean="0">
                <a:solidFill>
                  <a:srgbClr val="002060"/>
                </a:solidFill>
              </a:rPr>
              <a:t>3.3. Palettes ponctuelles: </a:t>
            </a:r>
          </a:p>
          <a:p>
            <a:pPr marL="484632" indent="-457200" algn="just"/>
            <a:endParaRPr lang="fr-FR" sz="2400" u="sng" dirty="0" smtClean="0">
              <a:solidFill>
                <a:srgbClr val="002060"/>
              </a:solidFill>
            </a:endParaRPr>
          </a:p>
          <a:p>
            <a:pPr marL="484632" indent="-457200" algn="just"/>
            <a:r>
              <a:rPr lang="fr-FR" sz="2000" dirty="0" smtClean="0">
                <a:solidFill>
                  <a:schemeClr val="tx1"/>
                </a:solidFill>
              </a:rPr>
              <a:t>Elle correspond à chaque forme de détails: Murs, portes, fenêtres, matériaux, décorations…</a:t>
            </a:r>
          </a:p>
        </p:txBody>
      </p:sp>
      <p:pic>
        <p:nvPicPr>
          <p:cNvPr id="5" name="Image 4" descr="echantillon 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91231" y="3284984"/>
            <a:ext cx="2685225" cy="2953748"/>
          </a:xfrm>
          <a:prstGeom prst="rect">
            <a:avLst/>
          </a:prstGeom>
        </p:spPr>
      </p:pic>
      <p:pic>
        <p:nvPicPr>
          <p:cNvPr id="10" name="Image 9" descr="echantillon 08.jpg"/>
          <p:cNvPicPr>
            <a:picLocks noChangeAspect="1"/>
          </p:cNvPicPr>
          <p:nvPr/>
        </p:nvPicPr>
        <p:blipFill>
          <a:blip r:embed="rId3" cstate="print"/>
          <a:srcRect t="9450" b="10751"/>
          <a:stretch>
            <a:fillRect/>
          </a:stretch>
        </p:blipFill>
        <p:spPr>
          <a:xfrm>
            <a:off x="5343158" y="620688"/>
            <a:ext cx="3117273" cy="2736304"/>
          </a:xfrm>
          <a:prstGeom prst="rect">
            <a:avLst/>
          </a:prstGeom>
        </p:spPr>
      </p:pic>
      <p:pic>
        <p:nvPicPr>
          <p:cNvPr id="11" name="Image 10" descr="echantillon 07.jpg"/>
          <p:cNvPicPr>
            <a:picLocks noChangeAspect="1"/>
          </p:cNvPicPr>
          <p:nvPr/>
        </p:nvPicPr>
        <p:blipFill>
          <a:blip r:embed="rId4" cstate="print"/>
          <a:srcRect l="18816" t="41600" r="15350" b="2751"/>
          <a:stretch>
            <a:fillRect/>
          </a:stretch>
        </p:blipFill>
        <p:spPr>
          <a:xfrm>
            <a:off x="3275856" y="3573016"/>
            <a:ext cx="2520280" cy="2343418"/>
          </a:xfrm>
          <a:prstGeom prst="rect">
            <a:avLst/>
          </a:prstGeom>
        </p:spPr>
      </p:pic>
      <p:pic>
        <p:nvPicPr>
          <p:cNvPr id="12" name="Image 11" descr="echantillon 07.jpg"/>
          <p:cNvPicPr>
            <a:picLocks noChangeAspect="1"/>
          </p:cNvPicPr>
          <p:nvPr/>
        </p:nvPicPr>
        <p:blipFill>
          <a:blip r:embed="rId4" cstate="print"/>
          <a:srcRect l="30365" r="18815" b="60500"/>
          <a:stretch>
            <a:fillRect/>
          </a:stretch>
        </p:blipFill>
        <p:spPr>
          <a:xfrm rot="16200000">
            <a:off x="1798067" y="4546749"/>
            <a:ext cx="1512165" cy="12928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20072" y="476672"/>
            <a:ext cx="3312368" cy="30243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940152" y="3501008"/>
            <a:ext cx="2592288" cy="25202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763688" y="3501008"/>
            <a:ext cx="4176464" cy="25202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5220072" y="2204864"/>
            <a:ext cx="1728192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Synthèse des couleurs des façades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1763688" y="3573016"/>
            <a:ext cx="1728192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Synthèse des couleurs fenêtres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5724128" y="3284984"/>
            <a:ext cx="1728192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Synthèse des portes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8532440" y="6381328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13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alette général des croquis00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7312" y="476672"/>
            <a:ext cx="3058258" cy="4589584"/>
          </a:xfrm>
          <a:prstGeom prst="rect">
            <a:avLst/>
          </a:prstGeom>
        </p:spPr>
      </p:pic>
      <p:pic>
        <p:nvPicPr>
          <p:cNvPr id="4" name="Image 3" descr="palette général des croquis01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4048" y="485056"/>
            <a:ext cx="3111011" cy="4176347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19672" y="5301208"/>
            <a:ext cx="6336704" cy="72007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84632" indent="-457200" algn="just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fr-FR" sz="2400" u="sng" dirty="0" smtClean="0">
                <a:solidFill>
                  <a:srgbClr val="002060"/>
                </a:solidFill>
              </a:rPr>
              <a:t>	La palette générale de La Médina de Kairouan</a:t>
            </a:r>
          </a:p>
        </p:txBody>
      </p:sp>
      <p:sp>
        <p:nvSpPr>
          <p:cNvPr id="6" name="Rectangle 5"/>
          <p:cNvSpPr/>
          <p:nvPr/>
        </p:nvSpPr>
        <p:spPr>
          <a:xfrm>
            <a:off x="8532440" y="6381328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14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alette qualitative et ponctuations mur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952609"/>
            <a:ext cx="2225030" cy="21448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63688" y="3212976"/>
            <a:ext cx="3024336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dirty="0" smtClean="0">
                <a:solidFill>
                  <a:schemeClr val="tx1"/>
                </a:solidFill>
              </a:rPr>
              <a:t>Palette  chromatique illustrant les couleurs des murs.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7" name="Image 6" descr="Palette qualitative port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980728"/>
            <a:ext cx="2232246" cy="21508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36096" y="3284984"/>
            <a:ext cx="3024336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dirty="0" smtClean="0">
                <a:solidFill>
                  <a:schemeClr val="tx1"/>
                </a:solidFill>
              </a:rPr>
              <a:t>Palette  chromatique illustrant les couleurs des ouvertures.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259632" y="188640"/>
            <a:ext cx="7560840" cy="72007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84632" indent="-457200" algn="just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fr-FR" sz="2400" u="sng" dirty="0" smtClean="0">
                <a:solidFill>
                  <a:srgbClr val="002060"/>
                </a:solidFill>
              </a:rPr>
              <a:t>	Les palettes des rapports quantitatifs :</a:t>
            </a:r>
          </a:p>
        </p:txBody>
      </p:sp>
      <p:pic>
        <p:nvPicPr>
          <p:cNvPr id="12" name="Image 11" descr="Palette qualitative détail faienc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4221088"/>
            <a:ext cx="2170196" cy="216024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355976" y="5661248"/>
            <a:ext cx="2866579" cy="740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dirty="0" smtClean="0">
                <a:solidFill>
                  <a:schemeClr val="tx1"/>
                </a:solidFill>
              </a:rPr>
              <a:t>Palette  chromatique illustrant les couleurs des faïences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32440" y="6381328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Palette qualitative et ponctuation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1124744"/>
            <a:ext cx="3734934" cy="3600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35696" y="5013176"/>
            <a:ext cx="6048672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dirty="0" smtClean="0">
                <a:solidFill>
                  <a:schemeClr val="tx1"/>
                </a:solidFill>
              </a:rPr>
              <a:t>Cette planche illustre la ponctuation des bleus des éléments de détail, en contraste avec les surfaces </a:t>
            </a:r>
            <a:r>
              <a:rPr lang="fr-FR" dirty="0" smtClean="0">
                <a:solidFill>
                  <a:schemeClr val="tx1"/>
                </a:solidFill>
              </a:rPr>
              <a:t>ocres, blanches </a:t>
            </a:r>
            <a:r>
              <a:rPr lang="fr-FR" dirty="0" smtClean="0">
                <a:solidFill>
                  <a:schemeClr val="tx1"/>
                </a:solidFill>
              </a:rPr>
              <a:t>et bleutées.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31640" y="404664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u="sng" dirty="0" smtClean="0">
                <a:solidFill>
                  <a:srgbClr val="002060"/>
                </a:solidFill>
              </a:rPr>
              <a:t>La palette  </a:t>
            </a:r>
            <a:r>
              <a:rPr lang="fr-FR" sz="2400" u="sng" dirty="0" smtClean="0">
                <a:solidFill>
                  <a:srgbClr val="002060"/>
                </a:solidFill>
              </a:rPr>
              <a:t>Quantitative:</a:t>
            </a:r>
            <a:endParaRPr lang="fr-FR" sz="2400" dirty="0"/>
          </a:p>
        </p:txBody>
      </p:sp>
      <p:sp>
        <p:nvSpPr>
          <p:cNvPr id="10" name="Rectangle 9"/>
          <p:cNvSpPr/>
          <p:nvPr/>
        </p:nvSpPr>
        <p:spPr>
          <a:xfrm>
            <a:off x="8532440" y="6381328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16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lette qualitative fina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1052736"/>
            <a:ext cx="4147083" cy="40032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19672" y="4941168"/>
            <a:ext cx="6336704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dirty="0" smtClean="0">
                <a:solidFill>
                  <a:schemeClr val="tx1"/>
                </a:solidFill>
              </a:rPr>
              <a:t>Palette  chromatique générale qui illustre les couleurs des murs, des détails architecturaux et architectoniques.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259632" y="188640"/>
            <a:ext cx="7560840" cy="72007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84632" indent="-457200" algn="just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fr-FR" sz="2400" u="sng" dirty="0" smtClean="0">
                <a:solidFill>
                  <a:srgbClr val="002060"/>
                </a:solidFill>
              </a:rPr>
              <a:t>	La charte des couleurs du site: Médina de Kairouan</a:t>
            </a:r>
          </a:p>
        </p:txBody>
      </p:sp>
      <p:sp>
        <p:nvSpPr>
          <p:cNvPr id="5" name="Rectangle 4"/>
          <p:cNvSpPr/>
          <p:nvPr/>
        </p:nvSpPr>
        <p:spPr>
          <a:xfrm>
            <a:off x="8532440" y="6381328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17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915816" y="1700808"/>
            <a:ext cx="4752528" cy="72007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84632" indent="-457200" algn="just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fr-FR" sz="2400" u="sng" dirty="0" smtClean="0">
                <a:solidFill>
                  <a:srgbClr val="002060"/>
                </a:solidFill>
              </a:rPr>
              <a:t>	Une identité collective</a:t>
            </a:r>
          </a:p>
        </p:txBody>
      </p:sp>
      <p:sp>
        <p:nvSpPr>
          <p:cNvPr id="2" name="Rectangle 1"/>
          <p:cNvSpPr/>
          <p:nvPr/>
        </p:nvSpPr>
        <p:spPr>
          <a:xfrm>
            <a:off x="1259632" y="620688"/>
            <a:ext cx="3744416" cy="72008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0050" indent="-400050" algn="ctr">
              <a:buFont typeface="+mj-lt"/>
              <a:buAutoNum type="romanUcPeriod" startAt="2"/>
            </a:pPr>
            <a:r>
              <a:rPr lang="fr-FR" dirty="0" smtClean="0"/>
              <a:t>L’identité culturelle régionale: </a:t>
            </a:r>
            <a:endParaRPr lang="fr-FR" dirty="0"/>
          </a:p>
        </p:txBody>
      </p:sp>
      <p:pic>
        <p:nvPicPr>
          <p:cNvPr id="3" name="Image 2" descr="stock-footage-tunisia-flag-lo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2348880"/>
            <a:ext cx="3047199" cy="1730466"/>
          </a:xfrm>
          <a:prstGeom prst="rect">
            <a:avLst/>
          </a:prstGeom>
        </p:spPr>
      </p:pic>
      <p:pic>
        <p:nvPicPr>
          <p:cNvPr id="5" name="Image 4" descr="c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2348880"/>
            <a:ext cx="2740094" cy="1728192"/>
          </a:xfrm>
          <a:prstGeom prst="rect">
            <a:avLst/>
          </a:prstGeom>
        </p:spPr>
      </p:pic>
      <p:pic>
        <p:nvPicPr>
          <p:cNvPr id="6" name="Image 5" descr="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4221088"/>
            <a:ext cx="2171700" cy="2105025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31640" y="4437112"/>
            <a:ext cx="4464496" cy="194421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84632" indent="-457200" algn="just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fr-FR" dirty="0" smtClean="0">
                <a:solidFill>
                  <a:srgbClr val="002060"/>
                </a:solidFill>
              </a:rPr>
              <a:t>	</a:t>
            </a:r>
            <a:r>
              <a:rPr lang="fr-FR" dirty="0" smtClean="0"/>
              <a:t>La couleur habite toute nos pièces d’identité. Elle est si présente qu’elle passe inaperçue.</a:t>
            </a:r>
          </a:p>
          <a:p>
            <a:pPr marL="484632" indent="-457200" algn="just">
              <a:spcBef>
                <a:spcPts val="600"/>
              </a:spcBef>
              <a:buClr>
                <a:schemeClr val="accent1"/>
              </a:buClr>
              <a:buSzPct val="80000"/>
              <a:buFont typeface="Arial" charset="0"/>
              <a:buChar char="•"/>
            </a:pPr>
            <a:r>
              <a:rPr lang="fr-FR" dirty="0" smtClean="0"/>
              <a:t>L’identité nous </a:t>
            </a:r>
            <a:r>
              <a:rPr lang="fr-FR" dirty="0" smtClean="0"/>
              <a:t>définit.</a:t>
            </a:r>
            <a:endParaRPr lang="fr-FR" dirty="0" smtClean="0"/>
          </a:p>
          <a:p>
            <a:pPr marL="484632" indent="-457200" algn="just">
              <a:spcBef>
                <a:spcPts val="600"/>
              </a:spcBef>
              <a:buClr>
                <a:schemeClr val="accent1"/>
              </a:buClr>
              <a:buSzPct val="80000"/>
              <a:buFont typeface="Arial" charset="0"/>
              <a:buChar char="•"/>
            </a:pPr>
            <a:r>
              <a:rPr lang="fr-FR" dirty="0" smtClean="0"/>
              <a:t>Elle est temporaire et interchangeable.</a:t>
            </a:r>
          </a:p>
          <a:p>
            <a:pPr marL="484632" indent="-457200" algn="just">
              <a:spcBef>
                <a:spcPts val="600"/>
              </a:spcBef>
              <a:buClr>
                <a:schemeClr val="accent1"/>
              </a:buClr>
              <a:buSzPct val="80000"/>
              <a:buFont typeface="Arial" charset="0"/>
              <a:buChar char="•"/>
            </a:pPr>
            <a:endParaRPr lang="fr-FR" dirty="0" smtClean="0"/>
          </a:p>
        </p:txBody>
      </p:sp>
      <p:sp>
        <p:nvSpPr>
          <p:cNvPr id="8" name="Rectangle 7"/>
          <p:cNvSpPr/>
          <p:nvPr/>
        </p:nvSpPr>
        <p:spPr>
          <a:xfrm>
            <a:off x="8532440" y="6381328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1259632" y="1844824"/>
            <a:ext cx="3240360" cy="4032448"/>
          </a:xfrm>
        </p:spPr>
        <p:txBody>
          <a:bodyPr>
            <a:noAutofit/>
          </a:bodyPr>
          <a:lstStyle/>
          <a:p>
            <a:pPr algn="just">
              <a:buFont typeface="Arial" charset="0"/>
              <a:buChar char="•"/>
            </a:pPr>
            <a:r>
              <a:rPr lang="fr-FR" sz="2000" dirty="0" smtClean="0"/>
              <a:t>La couleur est un moyen de </a:t>
            </a:r>
            <a:r>
              <a:rPr lang="fr-FR" sz="2000" dirty="0" smtClean="0"/>
              <a:t>communication par </a:t>
            </a:r>
            <a:r>
              <a:rPr lang="fr-FR" sz="2000" dirty="0" smtClean="0"/>
              <a:t>excellence. </a:t>
            </a:r>
          </a:p>
          <a:p>
            <a:pPr algn="just">
              <a:buFont typeface="Arial" charset="0"/>
              <a:buChar char="•"/>
            </a:pPr>
            <a:r>
              <a:rPr lang="fr-FR" sz="2000" dirty="0" smtClean="0"/>
              <a:t>Elle simplifie la lecture des espaces.</a:t>
            </a:r>
          </a:p>
          <a:p>
            <a:pPr algn="just">
              <a:buFont typeface="Arial" charset="0"/>
              <a:buChar char="•"/>
            </a:pPr>
            <a:r>
              <a:rPr lang="fr-FR" sz="2000" dirty="0" smtClean="0"/>
              <a:t>Elle nous informe sur les particularités chromatiques.</a:t>
            </a:r>
          </a:p>
          <a:p>
            <a:pPr algn="just">
              <a:buFont typeface="Arial" charset="0"/>
              <a:buChar char="•"/>
            </a:pPr>
            <a:r>
              <a:rPr lang="fr-FR" sz="2000" dirty="0" smtClean="0"/>
              <a:t>L’analyse des couleurs, donne lieu à une lecture inédite des richesses et des diversités chromatique mondiales. </a:t>
            </a:r>
          </a:p>
          <a:p>
            <a:pPr algn="just"/>
            <a:endParaRPr lang="fr-FR" sz="2000" dirty="0" smtClean="0"/>
          </a:p>
        </p:txBody>
      </p:sp>
      <p:pic>
        <p:nvPicPr>
          <p:cNvPr id="8" name="Image 7" descr="P10608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548680"/>
            <a:ext cx="3329098" cy="3030788"/>
          </a:xfrm>
          <a:prstGeom prst="rect">
            <a:avLst/>
          </a:prstGeom>
        </p:spPr>
      </p:pic>
      <p:pic>
        <p:nvPicPr>
          <p:cNvPr id="10" name="Image 9" descr="rue d'algérie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933056"/>
            <a:ext cx="1656184" cy="2312167"/>
          </a:xfrm>
          <a:prstGeom prst="rect">
            <a:avLst/>
          </a:prstGeom>
        </p:spPr>
      </p:pic>
      <p:pic>
        <p:nvPicPr>
          <p:cNvPr id="11" name="Image 10" descr="rue d'algéri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73272" y="3933056"/>
            <a:ext cx="1885125" cy="23042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59632" y="620688"/>
            <a:ext cx="3744416" cy="72008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0050" indent="-400050" algn="ctr">
              <a:buFont typeface="+mj-lt"/>
              <a:buAutoNum type="romanUcPeriod"/>
            </a:pPr>
            <a:r>
              <a:rPr lang="fr-FR" dirty="0" smtClean="0"/>
              <a:t>Composition colorée &amp; </a:t>
            </a:r>
            <a:r>
              <a:rPr lang="fr-FR" dirty="0" smtClean="0"/>
              <a:t>l’identité </a:t>
            </a:r>
            <a:r>
              <a:rPr lang="fr-FR" dirty="0" smtClean="0"/>
              <a:t>chromatique: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8532440" y="6381328"/>
            <a:ext cx="28803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63688" y="692696"/>
            <a:ext cx="6048672" cy="72007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84632" indent="-457200" algn="just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fr-FR" sz="2400" u="sng" dirty="0" smtClean="0">
                <a:solidFill>
                  <a:srgbClr val="002060"/>
                </a:solidFill>
              </a:rPr>
              <a:t>	Une identité régionale:  Art architectural</a:t>
            </a:r>
          </a:p>
        </p:txBody>
      </p:sp>
      <p:pic>
        <p:nvPicPr>
          <p:cNvPr id="3" name="Image 2" descr="images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412775"/>
            <a:ext cx="2948728" cy="1872209"/>
          </a:xfrm>
          <a:prstGeom prst="rect">
            <a:avLst/>
          </a:prstGeom>
        </p:spPr>
      </p:pic>
      <p:pic>
        <p:nvPicPr>
          <p:cNvPr id="4" name="Image 3" descr="images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8572" y="3573016"/>
            <a:ext cx="3336240" cy="2232248"/>
          </a:xfrm>
          <a:prstGeom prst="rect">
            <a:avLst/>
          </a:prstGeom>
        </p:spPr>
      </p:pic>
      <p:pic>
        <p:nvPicPr>
          <p:cNvPr id="5" name="Image 4" descr="images (9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1412776"/>
            <a:ext cx="2466975" cy="1847850"/>
          </a:xfrm>
          <a:prstGeom prst="rect">
            <a:avLst/>
          </a:prstGeom>
        </p:spPr>
      </p:pic>
      <p:pic>
        <p:nvPicPr>
          <p:cNvPr id="6" name="Image 5" descr="imag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3429000"/>
            <a:ext cx="2162547" cy="25297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532440" y="6381328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63688" y="692696"/>
            <a:ext cx="5760640" cy="72007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84632" indent="-457200" algn="just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fr-FR" sz="2400" u="sng" dirty="0" smtClean="0">
                <a:solidFill>
                  <a:srgbClr val="002060"/>
                </a:solidFill>
              </a:rPr>
              <a:t>	Une identité régionale: Art vestimentaire</a:t>
            </a:r>
          </a:p>
        </p:txBody>
      </p:sp>
      <p:pic>
        <p:nvPicPr>
          <p:cNvPr id="3" name="Image 2" descr="images (2).jpg"/>
          <p:cNvPicPr>
            <a:picLocks noChangeAspect="1"/>
          </p:cNvPicPr>
          <p:nvPr/>
        </p:nvPicPr>
        <p:blipFill>
          <a:blip r:embed="rId2" cstate="print"/>
          <a:srcRect r="14779"/>
          <a:stretch>
            <a:fillRect/>
          </a:stretch>
        </p:blipFill>
        <p:spPr>
          <a:xfrm>
            <a:off x="1691680" y="1412776"/>
            <a:ext cx="2232248" cy="1743075"/>
          </a:xfrm>
          <a:prstGeom prst="rect">
            <a:avLst/>
          </a:prstGeom>
        </p:spPr>
      </p:pic>
      <p:pic>
        <p:nvPicPr>
          <p:cNvPr id="4" name="Image 3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412776"/>
            <a:ext cx="2772918" cy="1728192"/>
          </a:xfrm>
          <a:prstGeom prst="rect">
            <a:avLst/>
          </a:prstGeom>
        </p:spPr>
      </p:pic>
      <p:pic>
        <p:nvPicPr>
          <p:cNvPr id="5" name="Image 4" descr="images (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3356992"/>
            <a:ext cx="1916722" cy="2880320"/>
          </a:xfrm>
          <a:prstGeom prst="rect">
            <a:avLst/>
          </a:prstGeom>
        </p:spPr>
      </p:pic>
      <p:pic>
        <p:nvPicPr>
          <p:cNvPr id="6" name="Image 5" descr="images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3501008"/>
            <a:ext cx="2808312" cy="28083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532440" y="6381328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35696" y="764704"/>
            <a:ext cx="5760640" cy="72007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84632" indent="-457200" algn="just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fr-FR" sz="2400" u="sng" dirty="0" smtClean="0">
                <a:solidFill>
                  <a:srgbClr val="002060"/>
                </a:solidFill>
              </a:rPr>
              <a:t>	Une identité régionale: Art culinaire</a:t>
            </a:r>
          </a:p>
        </p:txBody>
      </p:sp>
      <p:pic>
        <p:nvPicPr>
          <p:cNvPr id="3" name="Image 2" descr="images (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556792"/>
            <a:ext cx="3246462" cy="2016224"/>
          </a:xfrm>
          <a:prstGeom prst="rect">
            <a:avLst/>
          </a:prstGeom>
        </p:spPr>
      </p:pic>
      <p:pic>
        <p:nvPicPr>
          <p:cNvPr id="4" name="Image 3" descr="images (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1556792"/>
            <a:ext cx="2677959" cy="2016224"/>
          </a:xfrm>
          <a:prstGeom prst="rect">
            <a:avLst/>
          </a:prstGeom>
        </p:spPr>
      </p:pic>
      <p:pic>
        <p:nvPicPr>
          <p:cNvPr id="5" name="Image 4" descr="images (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3717032"/>
            <a:ext cx="3246262" cy="2160240"/>
          </a:xfrm>
          <a:prstGeom prst="rect">
            <a:avLst/>
          </a:prstGeom>
        </p:spPr>
      </p:pic>
      <p:pic>
        <p:nvPicPr>
          <p:cNvPr id="6" name="Image 5" descr="images (3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3717032"/>
            <a:ext cx="2664296" cy="21602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532440" y="6381328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21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35696" y="764704"/>
            <a:ext cx="6048672" cy="72007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84632" indent="-457200" algn="just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fr-FR" sz="2400" u="sng" dirty="0" smtClean="0">
                <a:solidFill>
                  <a:srgbClr val="002060"/>
                </a:solidFill>
              </a:rPr>
              <a:t>	Une identité régionale: Art de la tapisserie</a:t>
            </a:r>
          </a:p>
        </p:txBody>
      </p:sp>
      <p:pic>
        <p:nvPicPr>
          <p:cNvPr id="3" name="Image 2" descr="images (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556792"/>
            <a:ext cx="3311977" cy="2232248"/>
          </a:xfrm>
          <a:prstGeom prst="rect">
            <a:avLst/>
          </a:prstGeom>
        </p:spPr>
      </p:pic>
      <p:pic>
        <p:nvPicPr>
          <p:cNvPr id="4" name="Image 3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1556792"/>
            <a:ext cx="3354471" cy="2232248"/>
          </a:xfrm>
          <a:prstGeom prst="rect">
            <a:avLst/>
          </a:prstGeom>
        </p:spPr>
      </p:pic>
      <p:pic>
        <p:nvPicPr>
          <p:cNvPr id="5" name="Image 4" descr="2941343044_8a17f793e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3933056"/>
            <a:ext cx="3319016" cy="2489262"/>
          </a:xfrm>
          <a:prstGeom prst="rect">
            <a:avLst/>
          </a:prstGeom>
        </p:spPr>
      </p:pic>
      <p:pic>
        <p:nvPicPr>
          <p:cNvPr id="6" name="Image 5" descr="P10406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3933056"/>
            <a:ext cx="1923678" cy="25649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532440" y="6381328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22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3648" y="260648"/>
            <a:ext cx="7272808" cy="100811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1. L’Art de la tapisserie et l’identité chromatique à Kairouan</a:t>
            </a:r>
            <a:r>
              <a:rPr lang="fr-FR" dirty="0" smtClean="0">
                <a:solidFill>
                  <a:schemeClr val="bg1"/>
                </a:solidFill>
              </a:rPr>
              <a:t>:</a:t>
            </a:r>
          </a:p>
          <a:p>
            <a:pPr algn="ctr"/>
            <a:endParaRPr lang="fr-FR" dirty="0"/>
          </a:p>
        </p:txBody>
      </p:sp>
      <p:pic>
        <p:nvPicPr>
          <p:cNvPr id="4" name="Image 3" descr="Tapis N°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2276872"/>
            <a:ext cx="2065411" cy="2251542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91680" y="1556792"/>
            <a:ext cx="5760640" cy="72007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84632" indent="-457200" algn="just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fr-FR" sz="2400" u="sng" dirty="0" smtClean="0">
                <a:solidFill>
                  <a:srgbClr val="002060"/>
                </a:solidFill>
              </a:rPr>
              <a:t>	1.1 Analyse chromatique:</a:t>
            </a:r>
          </a:p>
        </p:txBody>
      </p:sp>
      <p:pic>
        <p:nvPicPr>
          <p:cNvPr id="6" name="Image 5" descr="Tapis N°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2276872"/>
            <a:ext cx="2664296" cy="2297529"/>
          </a:xfrm>
          <a:prstGeom prst="rect">
            <a:avLst/>
          </a:prstGeom>
        </p:spPr>
      </p:pic>
      <p:pic>
        <p:nvPicPr>
          <p:cNvPr id="7" name="Image 6" descr="Tapis N°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48" y="2204864"/>
            <a:ext cx="1800200" cy="2386659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051720" y="4869160"/>
            <a:ext cx="6336704" cy="136815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84632" indent="-457200" algn="just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fr-FR" dirty="0" smtClean="0"/>
              <a:t>A chaque </a:t>
            </a:r>
            <a:r>
              <a:rPr lang="fr-FR" dirty="0" smtClean="0"/>
              <a:t>famille, </a:t>
            </a:r>
            <a:r>
              <a:rPr lang="fr-FR" dirty="0" smtClean="0"/>
              <a:t>ses propres </a:t>
            </a:r>
            <a:r>
              <a:rPr lang="fr-FR" dirty="0" smtClean="0"/>
              <a:t>formes, </a:t>
            </a:r>
            <a:r>
              <a:rPr lang="fr-FR" dirty="0" smtClean="0"/>
              <a:t>ses propre symboles et surtout ses propre teintes et couleurs. </a:t>
            </a:r>
          </a:p>
          <a:p>
            <a:pPr marL="484632" indent="-457200" algn="just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fr-FR" dirty="0" smtClean="0"/>
              <a:t>La teinture de ces tapis se fait à bases de pigments </a:t>
            </a:r>
            <a:r>
              <a:rPr lang="fr-FR" dirty="0" smtClean="0"/>
              <a:t>naturelles</a:t>
            </a:r>
            <a:r>
              <a:rPr lang="fr-FR" dirty="0" smtClean="0"/>
              <a:t>,</a:t>
            </a:r>
            <a:r>
              <a:rPr lang="fr-FR" dirty="0" smtClean="0"/>
              <a:t> </a:t>
            </a:r>
            <a:r>
              <a:rPr lang="fr-FR" dirty="0" smtClean="0"/>
              <a:t>nous </a:t>
            </a:r>
            <a:r>
              <a:rPr lang="fr-FR" dirty="0" smtClean="0"/>
              <a:t>informant </a:t>
            </a:r>
            <a:r>
              <a:rPr lang="fr-FR" dirty="0" smtClean="0"/>
              <a:t>sur la classe sociale de chaque famille.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32440" y="6381328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23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apis N°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764704"/>
            <a:ext cx="2183686" cy="2456822"/>
          </a:xfrm>
          <a:prstGeom prst="rect">
            <a:avLst/>
          </a:prstGeom>
        </p:spPr>
      </p:pic>
      <p:pic>
        <p:nvPicPr>
          <p:cNvPr id="3" name="Image 2" descr="Tapis N°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692696"/>
            <a:ext cx="2865704" cy="2592288"/>
          </a:xfrm>
          <a:prstGeom prst="rect">
            <a:avLst/>
          </a:prstGeom>
        </p:spPr>
      </p:pic>
      <p:pic>
        <p:nvPicPr>
          <p:cNvPr id="4" name="Image 3" descr="Tapis N°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3645024"/>
            <a:ext cx="2880320" cy="2436856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75656" y="3429000"/>
            <a:ext cx="3744416" cy="28083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84632" indent="-457200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fr-FR" dirty="0" smtClean="0"/>
              <a:t>La tapisserie traditionnelle à </a:t>
            </a:r>
            <a:r>
              <a:rPr lang="fr-FR" dirty="0" smtClean="0"/>
              <a:t>Kairouan est </a:t>
            </a:r>
            <a:r>
              <a:rPr lang="fr-FR" dirty="0" smtClean="0"/>
              <a:t>une forme d’identité personnelle, qui est transmise de mère en fille depuis des générations et jusqu’à nos jours.</a:t>
            </a:r>
          </a:p>
          <a:p>
            <a:pPr marL="484632" indent="-457200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fr-FR" dirty="0" smtClean="0"/>
              <a:t>Dans </a:t>
            </a:r>
            <a:r>
              <a:rPr lang="fr-FR" dirty="0" smtClean="0"/>
              <a:t>cette transmission du </a:t>
            </a:r>
            <a:r>
              <a:rPr lang="fr-FR" dirty="0" smtClean="0"/>
              <a:t>savoir-faire </a:t>
            </a:r>
            <a:r>
              <a:rPr lang="fr-FR" dirty="0" smtClean="0"/>
              <a:t>et de la </a:t>
            </a:r>
            <a:r>
              <a:rPr lang="fr-FR" dirty="0" smtClean="0"/>
              <a:t>symbolique naît </a:t>
            </a:r>
            <a:r>
              <a:rPr lang="fr-FR" dirty="0" smtClean="0"/>
              <a:t>une identité culturelle qui caractérise cette région.</a:t>
            </a:r>
          </a:p>
        </p:txBody>
      </p:sp>
      <p:sp>
        <p:nvSpPr>
          <p:cNvPr id="6" name="Rectangle 5"/>
          <p:cNvSpPr/>
          <p:nvPr/>
        </p:nvSpPr>
        <p:spPr>
          <a:xfrm>
            <a:off x="8532440" y="6381328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24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31640" y="548680"/>
            <a:ext cx="7128792" cy="72007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84632" indent="-457200" algn="just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fr-FR" sz="2400" u="sng" dirty="0" smtClean="0">
                <a:solidFill>
                  <a:srgbClr val="002060"/>
                </a:solidFill>
              </a:rPr>
              <a:t>	1.2 Palette de nuancier des tapisseries de Kairouan:</a:t>
            </a:r>
          </a:p>
        </p:txBody>
      </p:sp>
      <p:pic>
        <p:nvPicPr>
          <p:cNvPr id="2" name="Image 1" descr="palette général des Tapis.png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131843" y="-27385"/>
            <a:ext cx="3528390" cy="6120679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51720" y="4869160"/>
            <a:ext cx="6336704" cy="165618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84632" indent="-457200" algn="just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fr-FR" dirty="0" smtClean="0"/>
              <a:t>Issue de notre analyse chromatique des tapis, voici ci-dessus la palette générale représentant les couleurs </a:t>
            </a:r>
            <a:r>
              <a:rPr lang="fr-FR" dirty="0" smtClean="0"/>
              <a:t>existantes </a:t>
            </a:r>
            <a:r>
              <a:rPr lang="fr-FR" dirty="0" smtClean="0"/>
              <a:t>dans les tapis supports d’étude.</a:t>
            </a:r>
          </a:p>
          <a:p>
            <a:pPr marL="484632" indent="-457200" algn="just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fr-FR" dirty="0" smtClean="0"/>
              <a:t>C’est l’ensemble des palettes ponctuelles qui donne cette richesse de nuancier.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8532440" y="6381328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lette Générale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0" y="1306066"/>
            <a:ext cx="4219575" cy="45712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03648" y="404664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4632" indent="-457200" algn="just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fr-FR" sz="2400" u="sng" dirty="0" smtClean="0">
                <a:solidFill>
                  <a:srgbClr val="002060"/>
                </a:solidFill>
              </a:rPr>
              <a:t>	1.3 Palette de nuancier de Kairouan: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331640" y="2348880"/>
            <a:ext cx="3168352" cy="374441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buFont typeface="Arial" charset="0"/>
              <a:buChar char="•"/>
            </a:pPr>
            <a:r>
              <a:rPr lang="fr-FR" dirty="0" smtClean="0"/>
              <a:t>Le commun à un groupe ou à une tribu, qu'il exprime une religion, une architecture, un art ou toute autre forme de communication, forme la communauté dans tous ces états.</a:t>
            </a:r>
          </a:p>
          <a:p>
            <a:pPr algn="just">
              <a:buFont typeface="Arial" charset="0"/>
              <a:buChar char="•"/>
            </a:pPr>
            <a:r>
              <a:rPr lang="fr-FR" dirty="0" smtClean="0"/>
              <a:t>Ce commun associe, culture, connaissance et savoir. L'identité culturelle prend donc tout son sens dans la recherche de la composition colorée.</a:t>
            </a:r>
          </a:p>
          <a:p>
            <a:pPr>
              <a:buFont typeface="Arial" charset="0"/>
              <a:buChar char="•"/>
            </a:pPr>
            <a:endParaRPr lang="fr-FR" dirty="0" smtClean="0"/>
          </a:p>
        </p:txBody>
      </p:sp>
      <p:sp>
        <p:nvSpPr>
          <p:cNvPr id="5" name="Rectangle 4"/>
          <p:cNvSpPr/>
          <p:nvPr/>
        </p:nvSpPr>
        <p:spPr>
          <a:xfrm>
            <a:off x="8532440" y="6381328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26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3648" y="1412776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4632" indent="-457200" algn="just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fr-FR" sz="2400" u="sng" dirty="0" smtClean="0">
                <a:solidFill>
                  <a:srgbClr val="002060"/>
                </a:solidFill>
              </a:rPr>
              <a:t>	2.1 Kairouan en couleur vu par Paul KLEE:</a:t>
            </a:r>
          </a:p>
        </p:txBody>
      </p:sp>
      <p:sp>
        <p:nvSpPr>
          <p:cNvPr id="5" name="Rectangle 4"/>
          <p:cNvSpPr/>
          <p:nvPr/>
        </p:nvSpPr>
        <p:spPr>
          <a:xfrm>
            <a:off x="1403648" y="260648"/>
            <a:ext cx="7272808" cy="100811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2. L’Art plastique et l’identité chromatique à Kairouan</a:t>
            </a:r>
            <a:r>
              <a:rPr lang="fr-FR" dirty="0" smtClean="0">
                <a:solidFill>
                  <a:schemeClr val="bg1"/>
                </a:solidFill>
              </a:rPr>
              <a:t>:</a:t>
            </a:r>
          </a:p>
          <a:p>
            <a:pPr algn="ctr"/>
            <a:endParaRPr lang="fr-FR" dirty="0"/>
          </a:p>
        </p:txBody>
      </p:sp>
      <p:pic>
        <p:nvPicPr>
          <p:cNvPr id="6" name="Image 5" descr="composi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2132856"/>
            <a:ext cx="4293096" cy="4293096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87624" y="3501008"/>
            <a:ext cx="316835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dirty="0" smtClean="0"/>
              <a:t>	Une chose demeure certaine, comme le souligne Michel PASTOUREAU, «</a:t>
            </a:r>
            <a:r>
              <a:rPr lang="fr-FR" i="1" dirty="0" smtClean="0"/>
              <a:t> la couleur n'est pas une chose en soi, encore moins un phénomène relevant seulement de la vue. Elle est perçue, appréhendée par le biais de différents paramètres sensoriels».</a:t>
            </a:r>
            <a:endParaRPr lang="fr-FR" dirty="0" smtClean="0"/>
          </a:p>
          <a:p>
            <a:pPr>
              <a:buFont typeface="Arial" charset="0"/>
              <a:buChar char="•"/>
            </a:pPr>
            <a:endParaRPr lang="fr-FR" dirty="0" smtClean="0"/>
          </a:p>
        </p:txBody>
      </p:sp>
      <p:sp>
        <p:nvSpPr>
          <p:cNvPr id="8" name="Rectangle 7"/>
          <p:cNvSpPr/>
          <p:nvPr/>
        </p:nvSpPr>
        <p:spPr>
          <a:xfrm>
            <a:off x="8532440" y="6381328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27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3648" y="404664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4632" indent="-457200" algn="just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fr-FR" sz="2400" u="sng" dirty="0" smtClean="0">
                <a:solidFill>
                  <a:srgbClr val="002060"/>
                </a:solidFill>
              </a:rPr>
              <a:t>	1.2 Palettes ponctuelles de Klee pour Kairouan:</a:t>
            </a:r>
          </a:p>
        </p:txBody>
      </p:sp>
      <p:pic>
        <p:nvPicPr>
          <p:cNvPr id="4" name="Image 3" descr="Paul Klee 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052736"/>
            <a:ext cx="2807480" cy="2621994"/>
          </a:xfrm>
          <a:prstGeom prst="rect">
            <a:avLst/>
          </a:prstGeom>
        </p:spPr>
      </p:pic>
      <p:pic>
        <p:nvPicPr>
          <p:cNvPr id="5" name="Image 4" descr="kairouan_1914 Titre de l'image  Paul Klee - Kairouan, 19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980728"/>
            <a:ext cx="3642820" cy="2258440"/>
          </a:xfrm>
          <a:prstGeom prst="rect">
            <a:avLst/>
          </a:prstGeom>
        </p:spPr>
      </p:pic>
      <p:pic>
        <p:nvPicPr>
          <p:cNvPr id="6" name="Image 5" descr="Paul Klee 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3573016"/>
            <a:ext cx="2324043" cy="2880320"/>
          </a:xfrm>
          <a:prstGeom prst="rect">
            <a:avLst/>
          </a:prstGeom>
        </p:spPr>
      </p:pic>
      <p:pic>
        <p:nvPicPr>
          <p:cNvPr id="7" name="Image 6" descr="Paul Klee 03.png"/>
          <p:cNvPicPr>
            <a:picLocks noChangeAspect="1"/>
          </p:cNvPicPr>
          <p:nvPr/>
        </p:nvPicPr>
        <p:blipFill>
          <a:blip r:embed="rId5" cstate="print"/>
          <a:srcRect l="22959" r="21670" b="15498"/>
          <a:stretch>
            <a:fillRect/>
          </a:stretch>
        </p:blipFill>
        <p:spPr>
          <a:xfrm>
            <a:off x="1835696" y="3717032"/>
            <a:ext cx="2448272" cy="28065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32440" y="6381328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28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1475656" y="836712"/>
            <a:ext cx="4176464" cy="4896544"/>
          </a:xfrm>
        </p:spPr>
        <p:txBody>
          <a:bodyPr>
            <a:normAutofit/>
          </a:bodyPr>
          <a:lstStyle/>
          <a:p>
            <a:pPr algn="just"/>
            <a:r>
              <a:rPr lang="fr-FR" sz="2000" dirty="0" smtClean="0"/>
              <a:t>	C'est en 1965 qu'est </a:t>
            </a:r>
            <a:r>
              <a:rPr lang="fr-FR" sz="2000" dirty="0" smtClean="0"/>
              <a:t>apparue </a:t>
            </a:r>
            <a:r>
              <a:rPr lang="fr-FR" sz="2000" dirty="0" smtClean="0"/>
              <a:t>l'élaboration de la méthode d'analyse </a:t>
            </a:r>
            <a:r>
              <a:rPr lang="fr-FR" sz="2000" dirty="0" smtClean="0"/>
              <a:t>accompagnée </a:t>
            </a:r>
            <a:r>
              <a:rPr lang="fr-FR" sz="2000" dirty="0" smtClean="0"/>
              <a:t>de planches de synthèses. Cette méthode d'analyse se fonde sur trois étapes essentielles. </a:t>
            </a:r>
          </a:p>
          <a:p>
            <a:pPr algn="just"/>
            <a:r>
              <a:rPr lang="fr-FR" sz="2000" dirty="0" smtClean="0"/>
              <a:t>1/ Analyse du site.</a:t>
            </a:r>
          </a:p>
          <a:p>
            <a:pPr algn="just"/>
            <a:r>
              <a:rPr lang="fr-FR" sz="2000" dirty="0" smtClean="0"/>
              <a:t>2/Synthèse visuelle. </a:t>
            </a:r>
          </a:p>
          <a:p>
            <a:pPr algn="just"/>
            <a:r>
              <a:rPr lang="fr-FR" sz="2000" dirty="0" smtClean="0"/>
              <a:t>	a/ Palette générale .</a:t>
            </a:r>
          </a:p>
          <a:p>
            <a:pPr algn="just"/>
            <a:r>
              <a:rPr lang="fr-FR" sz="2000" dirty="0" smtClean="0"/>
              <a:t>	b/ Palettes qualitatives. </a:t>
            </a:r>
          </a:p>
          <a:p>
            <a:pPr algn="just"/>
            <a:r>
              <a:rPr lang="fr-FR" sz="2000" dirty="0" smtClean="0"/>
              <a:t>	c/ Palettes quantitatives. </a:t>
            </a:r>
          </a:p>
          <a:p>
            <a:pPr algn="just"/>
            <a:r>
              <a:rPr lang="fr-FR" sz="2000" dirty="0" smtClean="0"/>
              <a:t>3/ Reconstitution synthétique.</a:t>
            </a:r>
          </a:p>
          <a:p>
            <a:pPr algn="just"/>
            <a:r>
              <a:rPr lang="fr-FR" sz="2000" dirty="0" smtClean="0"/>
              <a:t>4/ Tableau de synthèse. </a:t>
            </a:r>
            <a:endParaRPr lang="fr-FR" sz="2000" dirty="0"/>
          </a:p>
        </p:txBody>
      </p:sp>
      <p:pic>
        <p:nvPicPr>
          <p:cNvPr id="5" name="Image 4" descr="Sans titre -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200" y="476672"/>
            <a:ext cx="1944216" cy="2763576"/>
          </a:xfrm>
          <a:prstGeom prst="rect">
            <a:avLst/>
          </a:prstGeom>
        </p:spPr>
      </p:pic>
      <p:pic>
        <p:nvPicPr>
          <p:cNvPr id="7" name="Image 6" descr="P106002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3429000"/>
            <a:ext cx="1976786" cy="28139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32440" y="6381328"/>
            <a:ext cx="28803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3648" y="404664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4632" indent="-457200" algn="just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fr-FR" sz="2400" u="sng" dirty="0" smtClean="0">
                <a:solidFill>
                  <a:srgbClr val="002060"/>
                </a:solidFill>
              </a:rPr>
              <a:t>	1.3 Palette de nuancier général de KLEE:</a:t>
            </a:r>
          </a:p>
        </p:txBody>
      </p:sp>
      <p:pic>
        <p:nvPicPr>
          <p:cNvPr id="4" name="Image 3" descr="palette général Paul Kle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553574" y="902811"/>
            <a:ext cx="4668702" cy="4680521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724128" y="2852936"/>
            <a:ext cx="316835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fr-FR" dirty="0" smtClean="0"/>
              <a:t>	Ces quelques palettes ponctuelles relatives à chaque œuvre, fait ressortir une gamme de couleur, avec d'une part des couleurs </a:t>
            </a:r>
            <a:r>
              <a:rPr lang="fr-FR" dirty="0" smtClean="0"/>
              <a:t>vives </a:t>
            </a:r>
            <a:r>
              <a:rPr lang="fr-FR" dirty="0" smtClean="0"/>
              <a:t>et aiguës et d'autre part des couleurs </a:t>
            </a:r>
            <a:r>
              <a:rPr lang="fr-FR" dirty="0" smtClean="0"/>
              <a:t>sombres </a:t>
            </a:r>
            <a:r>
              <a:rPr lang="fr-FR" dirty="0" smtClean="0"/>
              <a:t>et </a:t>
            </a:r>
            <a:r>
              <a:rPr lang="fr-FR" dirty="0" smtClean="0"/>
              <a:t>ocres. </a:t>
            </a:r>
            <a:endParaRPr lang="fr-FR" dirty="0" smtClean="0"/>
          </a:p>
          <a:p>
            <a:pPr algn="just"/>
            <a:r>
              <a:rPr lang="fr-FR" dirty="0" smtClean="0"/>
              <a:t>	Ce qui nous permet donc de définir une palette chromatique illustrant les couleurs </a:t>
            </a:r>
            <a:r>
              <a:rPr lang="fr-FR" dirty="0" smtClean="0"/>
              <a:t>utilisées </a:t>
            </a:r>
            <a:r>
              <a:rPr lang="fr-FR" dirty="0" smtClean="0"/>
              <a:t>par KLEE, dont voici le résultat sous forme de nuancier de couleur.</a:t>
            </a:r>
          </a:p>
          <a:p>
            <a:pPr>
              <a:buFont typeface="Arial" charset="0"/>
              <a:buChar char="•"/>
            </a:pPr>
            <a:endParaRPr lang="fr-FR" dirty="0" smtClean="0"/>
          </a:p>
        </p:txBody>
      </p:sp>
      <p:sp>
        <p:nvSpPr>
          <p:cNvPr id="6" name="Rectangle 5"/>
          <p:cNvSpPr/>
          <p:nvPr/>
        </p:nvSpPr>
        <p:spPr>
          <a:xfrm>
            <a:off x="8532440" y="6381328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29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3648" y="404664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4632" indent="-457200" algn="just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fr-FR" sz="2400" u="sng" dirty="0" smtClean="0">
                <a:solidFill>
                  <a:srgbClr val="002060"/>
                </a:solidFill>
              </a:rPr>
              <a:t>	1.3 Palette de nuancier de Kairouan entre art, et architecture:</a:t>
            </a:r>
          </a:p>
        </p:txBody>
      </p:sp>
      <p:pic>
        <p:nvPicPr>
          <p:cNvPr id="4" name="Image 3" descr="Palette Générale en comparaison avec Kle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157347" y="1235142"/>
            <a:ext cx="4605807" cy="51050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32440" y="6381328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30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3648" y="404664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4632" indent="-457200" algn="just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fr-FR" sz="2400" u="sng" dirty="0" smtClean="0">
                <a:solidFill>
                  <a:srgbClr val="002060"/>
                </a:solidFill>
              </a:rPr>
              <a:t>	1.4 Palette de nuancier de Kairouan entre Art, Architecture et Artisanat:</a:t>
            </a:r>
          </a:p>
        </p:txBody>
      </p:sp>
      <p:pic>
        <p:nvPicPr>
          <p:cNvPr id="4" name="Image 3" descr="Palette Généra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348622" y="971858"/>
            <a:ext cx="5397479" cy="58472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32440" y="6381328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31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3648" y="764704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4632" indent="-457200" algn="just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fr-FR" sz="2400" u="sng" dirty="0" smtClean="0">
                <a:solidFill>
                  <a:srgbClr val="002060"/>
                </a:solidFill>
              </a:rPr>
              <a:t>	 Kairouan et l’identité chromatique:</a:t>
            </a:r>
          </a:p>
        </p:txBody>
      </p:sp>
      <p:pic>
        <p:nvPicPr>
          <p:cNvPr id="5" name="Image 4" descr="images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340768"/>
            <a:ext cx="2686050" cy="1704975"/>
          </a:xfrm>
          <a:prstGeom prst="rect">
            <a:avLst/>
          </a:prstGeom>
        </p:spPr>
      </p:pic>
      <p:pic>
        <p:nvPicPr>
          <p:cNvPr id="6" name="Image 5" descr="images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340768"/>
            <a:ext cx="2520280" cy="1707882"/>
          </a:xfrm>
          <a:prstGeom prst="rect">
            <a:avLst/>
          </a:prstGeom>
        </p:spPr>
      </p:pic>
      <p:pic>
        <p:nvPicPr>
          <p:cNvPr id="7" name="Image 6" descr="images (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2996952"/>
            <a:ext cx="2466975" cy="1847850"/>
          </a:xfrm>
          <a:prstGeom prst="rect">
            <a:avLst/>
          </a:prstGeom>
        </p:spPr>
      </p:pic>
      <p:pic>
        <p:nvPicPr>
          <p:cNvPr id="8" name="Image 7" descr="images (6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2996952"/>
            <a:ext cx="2448272" cy="1833841"/>
          </a:xfrm>
          <a:prstGeom prst="rect">
            <a:avLst/>
          </a:prstGeom>
        </p:spPr>
      </p:pic>
      <p:pic>
        <p:nvPicPr>
          <p:cNvPr id="9" name="Image 8" descr="images (7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2996952"/>
            <a:ext cx="2466975" cy="1847850"/>
          </a:xfrm>
          <a:prstGeom prst="rect">
            <a:avLst/>
          </a:prstGeom>
        </p:spPr>
      </p:pic>
      <p:pic>
        <p:nvPicPr>
          <p:cNvPr id="10" name="Image 9" descr="images (8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4797152"/>
            <a:ext cx="2438400" cy="1533525"/>
          </a:xfrm>
          <a:prstGeom prst="rect">
            <a:avLst/>
          </a:prstGeom>
        </p:spPr>
      </p:pic>
      <p:pic>
        <p:nvPicPr>
          <p:cNvPr id="11" name="Image 10" descr="image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77026" y="1340768"/>
            <a:ext cx="2215454" cy="1703834"/>
          </a:xfrm>
          <a:prstGeom prst="rect">
            <a:avLst/>
          </a:prstGeom>
        </p:spPr>
      </p:pic>
      <p:pic>
        <p:nvPicPr>
          <p:cNvPr id="12" name="Image 11" descr="images (9)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23928" y="4797152"/>
            <a:ext cx="4061882" cy="1512168"/>
          </a:xfrm>
          <a:prstGeom prst="rect">
            <a:avLst/>
          </a:prstGeom>
        </p:spPr>
      </p:pic>
      <p:pic>
        <p:nvPicPr>
          <p:cNvPr id="13" name="Image 12" descr="kairouan-coupole-Lg.jpg"/>
          <p:cNvPicPr>
            <a:picLocks noChangeAspect="1"/>
          </p:cNvPicPr>
          <p:nvPr/>
        </p:nvPicPr>
        <p:blipFill>
          <a:blip r:embed="rId10" cstate="print"/>
          <a:srcRect l="23556"/>
          <a:stretch>
            <a:fillRect/>
          </a:stretch>
        </p:blipFill>
        <p:spPr>
          <a:xfrm>
            <a:off x="7504749" y="4797152"/>
            <a:ext cx="1392717" cy="151216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03648" y="260648"/>
            <a:ext cx="7272808" cy="50405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3. Conclusion</a:t>
            </a:r>
            <a:endParaRPr lang="fr-FR" dirty="0" smtClean="0">
              <a:solidFill>
                <a:schemeClr val="bg1"/>
              </a:solidFill>
            </a:endParaRPr>
          </a:p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8532440" y="6381328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32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31640" y="4797152"/>
            <a:ext cx="7056784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C'est le cas des recherches </a:t>
            </a:r>
            <a:r>
              <a:rPr lang="fr-FR" dirty="0" smtClean="0"/>
              <a:t>menées </a:t>
            </a:r>
            <a:r>
              <a:rPr lang="fr-FR" dirty="0" smtClean="0"/>
              <a:t>par Jean- Philippe LENCLOS et son épouse Dominique LENCLOS, depuis 1965: </a:t>
            </a:r>
            <a:r>
              <a:rPr lang="fr-FR" dirty="0" smtClean="0"/>
              <a:t>la </a:t>
            </a:r>
            <a:r>
              <a:rPr lang="fr-FR" dirty="0" smtClean="0"/>
              <a:t>géographie de la couleur.</a:t>
            </a:r>
          </a:p>
          <a:p>
            <a:pPr algn="ctr"/>
            <a:endParaRPr lang="fr-FR" dirty="0"/>
          </a:p>
        </p:txBody>
      </p:sp>
      <p:sp>
        <p:nvSpPr>
          <p:cNvPr id="14" name="Sous-titre 13"/>
          <p:cNvSpPr>
            <a:spLocks noGrp="1"/>
          </p:cNvSpPr>
          <p:nvPr>
            <p:ph type="subTitle" idx="1"/>
          </p:nvPr>
        </p:nvSpPr>
        <p:spPr>
          <a:xfrm>
            <a:off x="1259632" y="332656"/>
            <a:ext cx="5112568" cy="720080"/>
          </a:xfr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Entre géographie des couleurs et architecture chromatique: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5" name="Sous-titre 13"/>
          <p:cNvSpPr txBox="1">
            <a:spLocks/>
          </p:cNvSpPr>
          <p:nvPr/>
        </p:nvSpPr>
        <p:spPr>
          <a:xfrm>
            <a:off x="1259632" y="1340768"/>
            <a:ext cx="511256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>
            <a:normAutofit fontScale="92500"/>
          </a:bodyPr>
          <a:lstStyle/>
          <a:p>
            <a:pPr marL="27432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fr-FR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1/ Méthode d’analyse de Jean Philippe LENCLOS:</a:t>
            </a:r>
            <a:endParaRPr kumimoji="0" lang="fr-FR" sz="2000" b="0" i="0" u="sng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Image 15" descr="P10609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420888"/>
            <a:ext cx="2499995" cy="1656184"/>
          </a:xfrm>
          <a:prstGeom prst="rect">
            <a:avLst/>
          </a:prstGeom>
        </p:spPr>
      </p:pic>
      <p:pic>
        <p:nvPicPr>
          <p:cNvPr id="17" name="Image 16" descr="P10609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772816"/>
            <a:ext cx="3227339" cy="321387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532440" y="6381328"/>
            <a:ext cx="28803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ous-titre 13"/>
          <p:cNvSpPr>
            <a:spLocks noGrp="1"/>
          </p:cNvSpPr>
          <p:nvPr>
            <p:ph type="subTitle" idx="1"/>
          </p:nvPr>
        </p:nvSpPr>
        <p:spPr>
          <a:xfrm>
            <a:off x="1259632" y="332656"/>
            <a:ext cx="5112568" cy="720080"/>
          </a:xfr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Entre géographie des couleurs et architecture chromatique: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5" name="Sous-titre 13"/>
          <p:cNvSpPr txBox="1">
            <a:spLocks/>
          </p:cNvSpPr>
          <p:nvPr/>
        </p:nvSpPr>
        <p:spPr>
          <a:xfrm>
            <a:off x="1259632" y="1340768"/>
            <a:ext cx="511256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>
            <a:normAutofit/>
          </a:bodyPr>
          <a:lstStyle/>
          <a:p>
            <a:pPr marL="27432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fr-FR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 Méthode d’analyse de </a:t>
            </a:r>
            <a:r>
              <a:rPr kumimoji="0" lang="fr-FR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Larissa </a:t>
            </a:r>
            <a:r>
              <a:rPr kumimoji="0" lang="fr-FR" sz="20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NOURY</a:t>
            </a:r>
            <a:r>
              <a:rPr kumimoji="0" lang="fr-FR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fr-FR" sz="2000" b="0" i="0" u="sng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03648" y="6021288"/>
            <a:ext cx="180020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Moscou et les couleurs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3419872" y="6021288"/>
            <a:ext cx="496855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Les synthèses chromatique pour la charte couleur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8532440" y="6381328"/>
            <a:ext cx="28803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Image 12" descr="P10609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2780928"/>
            <a:ext cx="1787876" cy="3284984"/>
          </a:xfrm>
          <a:prstGeom prst="rect">
            <a:avLst/>
          </a:prstGeom>
        </p:spPr>
      </p:pic>
      <p:pic>
        <p:nvPicPr>
          <p:cNvPr id="16" name="Image 15" descr="P10609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08560" y="1700808"/>
            <a:ext cx="4940556" cy="432048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ous-titre 13"/>
          <p:cNvSpPr>
            <a:spLocks noGrp="1"/>
          </p:cNvSpPr>
          <p:nvPr>
            <p:ph type="subTitle" idx="1"/>
          </p:nvPr>
        </p:nvSpPr>
        <p:spPr>
          <a:xfrm>
            <a:off x="1259632" y="332656"/>
            <a:ext cx="5112568" cy="720080"/>
          </a:xfr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Entre géographie des couleurs et architecture chromatique: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5" name="Sous-titre 13"/>
          <p:cNvSpPr txBox="1">
            <a:spLocks/>
          </p:cNvSpPr>
          <p:nvPr/>
        </p:nvSpPr>
        <p:spPr>
          <a:xfrm>
            <a:off x="1259632" y="1340768"/>
            <a:ext cx="511256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>
            <a:normAutofit fontScale="85000" lnSpcReduction="10000"/>
          </a:bodyPr>
          <a:lstStyle/>
          <a:p>
            <a:pPr marL="27432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fr-FR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 </a:t>
            </a:r>
            <a:r>
              <a:rPr kumimoji="0" lang="fr-FR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Méthode d’analyse de Marie- Pierre </a:t>
            </a:r>
            <a:r>
              <a:rPr kumimoji="0" lang="fr-FR" sz="20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SERVANTIE</a:t>
            </a:r>
            <a:r>
              <a:rPr kumimoji="0" lang="fr-FR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fr-FR" sz="2000" b="0" i="0" u="sng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Image 6" descr="P10609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3" y="1772816"/>
            <a:ext cx="2880321" cy="1885249"/>
          </a:xfrm>
          <a:prstGeom prst="rect">
            <a:avLst/>
          </a:prstGeom>
        </p:spPr>
      </p:pic>
      <p:pic>
        <p:nvPicPr>
          <p:cNvPr id="8" name="Image 7" descr="P10609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06285" y="1772816"/>
            <a:ext cx="2938123" cy="1922014"/>
          </a:xfrm>
          <a:prstGeom prst="rect">
            <a:avLst/>
          </a:prstGeom>
        </p:spPr>
      </p:pic>
      <p:pic>
        <p:nvPicPr>
          <p:cNvPr id="9" name="Image 8" descr="P10609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4221088"/>
            <a:ext cx="2880320" cy="1962646"/>
          </a:xfrm>
          <a:prstGeom prst="rect">
            <a:avLst/>
          </a:prstGeom>
        </p:spPr>
      </p:pic>
      <p:pic>
        <p:nvPicPr>
          <p:cNvPr id="10" name="Image 9" descr="P106098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4221088"/>
            <a:ext cx="2989474" cy="19442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07704" y="3645024"/>
            <a:ext cx="288032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Palette des pierres et des joints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5292080" y="3645024"/>
            <a:ext cx="295232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Palette des menuiseries</a:t>
            </a:r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1907704" y="6093296"/>
            <a:ext cx="288032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Palette des briques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5292080" y="6093296"/>
            <a:ext cx="295232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Palette des enduits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8532440" y="6381328"/>
            <a:ext cx="28803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67744" y="4941168"/>
            <a:ext cx="583264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763688" y="4869160"/>
            <a:ext cx="6696744" cy="11521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</a:p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dirty="0" smtClean="0"/>
              <a:t>Une identité régionale, impose un accord collectif, une vue d'ensemble qui </a:t>
            </a:r>
            <a:r>
              <a:rPr lang="fr-FR" dirty="0" smtClean="0"/>
              <a:t>réunit </a:t>
            </a:r>
            <a:r>
              <a:rPr lang="fr-FR" dirty="0" smtClean="0"/>
              <a:t>différentes composantes mais qui vise une même direction.</a:t>
            </a: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47664" y="287070"/>
            <a:ext cx="4716016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sng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400" b="1" u="sng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La </a:t>
            </a: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Synthèse colorée et constat chromatique:</a:t>
            </a: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1619672" y="1268760"/>
            <a:ext cx="0" cy="252028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2411760" y="1268760"/>
            <a:ext cx="0" cy="129614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123728" y="2276872"/>
            <a:ext cx="252028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Analyse visuelle</a:t>
            </a:r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1691680" y="3501008"/>
            <a:ext cx="252028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Analyse Chromatique</a:t>
            </a:r>
            <a:endParaRPr lang="fr-FR" dirty="0"/>
          </a:p>
        </p:txBody>
      </p:sp>
      <p:cxnSp>
        <p:nvCxnSpPr>
          <p:cNvPr id="22" name="Connecteur droit 21"/>
          <p:cNvCxnSpPr/>
          <p:nvPr/>
        </p:nvCxnSpPr>
        <p:spPr>
          <a:xfrm>
            <a:off x="1907704" y="3861048"/>
            <a:ext cx="20882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3995936" y="3356992"/>
            <a:ext cx="576064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572000" y="2996952"/>
            <a:ext cx="252028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Palette générale</a:t>
            </a:r>
            <a:endParaRPr lang="fr-FR" dirty="0"/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3995936" y="3861048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644008" y="3573016"/>
            <a:ext cx="252028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Palette ponctuelle</a:t>
            </a:r>
            <a:endParaRPr lang="fr-FR" dirty="0"/>
          </a:p>
        </p:txBody>
      </p:sp>
      <p:cxnSp>
        <p:nvCxnSpPr>
          <p:cNvPr id="30" name="Connecteur droit avec flèche 29"/>
          <p:cNvCxnSpPr/>
          <p:nvPr/>
        </p:nvCxnSpPr>
        <p:spPr>
          <a:xfrm>
            <a:off x="4283968" y="2636912"/>
            <a:ext cx="172819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012160" y="2132856"/>
            <a:ext cx="2520280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Statistique visuelle des couleurs les plus utilisées dans le site.</a:t>
            </a:r>
            <a:endParaRPr lang="fr-FR" dirty="0"/>
          </a:p>
        </p:txBody>
      </p:sp>
      <p:sp>
        <p:nvSpPr>
          <p:cNvPr id="26" name="Rectangle 25"/>
          <p:cNvSpPr/>
          <p:nvPr/>
        </p:nvSpPr>
        <p:spPr>
          <a:xfrm>
            <a:off x="8532440" y="6381328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1475656" y="4149080"/>
            <a:ext cx="6912768" cy="2520280"/>
          </a:xfrm>
        </p:spPr>
        <p:txBody>
          <a:bodyPr>
            <a:normAutofit/>
          </a:bodyPr>
          <a:lstStyle/>
          <a:p>
            <a:pPr algn="just"/>
            <a:endParaRPr lang="fr-FR" sz="2000" dirty="0" smtClean="0"/>
          </a:p>
          <a:p>
            <a:pPr algn="just">
              <a:buFont typeface="Arial" charset="0"/>
              <a:buChar char="•"/>
            </a:pPr>
            <a:r>
              <a:rPr lang="fr-FR" sz="2000" dirty="0" smtClean="0"/>
              <a:t>Est-il un message codé universel ?</a:t>
            </a:r>
          </a:p>
          <a:p>
            <a:pPr algn="just">
              <a:buFont typeface="Arial" charset="0"/>
              <a:buChar char="•"/>
            </a:pPr>
            <a:r>
              <a:rPr lang="fr-FR" sz="2000" dirty="0" smtClean="0"/>
              <a:t> Est-il un identifiant unique propre à chaque ethnie, à chaque région, à chaque pays ? </a:t>
            </a:r>
          </a:p>
          <a:p>
            <a:pPr algn="just">
              <a:buFont typeface="Arial" charset="0"/>
              <a:buChar char="•"/>
            </a:pPr>
            <a:r>
              <a:rPr lang="fr-FR" sz="2000" dirty="0" smtClean="0"/>
              <a:t>Y a –t-il vraiment une identité en couleur propre à chacun de nous et qui nous différencie des autres ? </a:t>
            </a:r>
          </a:p>
        </p:txBody>
      </p:sp>
      <p:pic>
        <p:nvPicPr>
          <p:cNvPr id="8" name="Image 7" descr="palette chromatique d'algér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1052736"/>
            <a:ext cx="3213679" cy="3312368"/>
          </a:xfrm>
          <a:prstGeom prst="rect">
            <a:avLst/>
          </a:prstGeom>
        </p:spPr>
      </p:pic>
      <p:pic>
        <p:nvPicPr>
          <p:cNvPr id="9" name="Image 8" descr="palette générale d'algér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1052736"/>
            <a:ext cx="3183271" cy="3312368"/>
          </a:xfrm>
          <a:prstGeom prst="rect">
            <a:avLst/>
          </a:prstGeom>
        </p:spPr>
      </p:pic>
      <p:sp>
        <p:nvSpPr>
          <p:cNvPr id="5" name="Sous-titre 13"/>
          <p:cNvSpPr txBox="1">
            <a:spLocks/>
          </p:cNvSpPr>
          <p:nvPr/>
        </p:nvSpPr>
        <p:spPr>
          <a:xfrm>
            <a:off x="1619672" y="332656"/>
            <a:ext cx="5112568" cy="50405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tIns="0">
            <a:normAutofit/>
          </a:bodyPr>
          <a:lstStyle/>
          <a:p>
            <a:pPr marL="27432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Quel</a:t>
            </a:r>
            <a:r>
              <a:rPr kumimoji="0" lang="fr-FR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message porte ces couleurs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32440" y="6381328"/>
            <a:ext cx="28803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1475656" y="1412776"/>
            <a:ext cx="3960440" cy="1152128"/>
          </a:xfrm>
        </p:spPr>
        <p:txBody>
          <a:bodyPr>
            <a:normAutofit/>
          </a:bodyPr>
          <a:lstStyle/>
          <a:p>
            <a:pPr marL="484632" indent="-457200" algn="just"/>
            <a:r>
              <a:rPr lang="fr-FR" sz="2000" dirty="0" smtClean="0"/>
              <a:t>Nous avons essayé de faire une lecture du paysage dans une vision d'ensemble.</a:t>
            </a:r>
            <a:endParaRPr lang="fr-FR" sz="2000" dirty="0"/>
          </a:p>
        </p:txBody>
      </p:sp>
      <p:pic>
        <p:nvPicPr>
          <p:cNvPr id="9" name="Image 8" descr="echantillon 02.jpg"/>
          <p:cNvPicPr>
            <a:picLocks noChangeAspect="1"/>
          </p:cNvPicPr>
          <p:nvPr/>
        </p:nvPicPr>
        <p:blipFill>
          <a:blip r:embed="rId2" cstate="print"/>
          <a:srcRect l="9362" t="4255" r="8723" b="8511"/>
          <a:stretch>
            <a:fillRect/>
          </a:stretch>
        </p:blipFill>
        <p:spPr>
          <a:xfrm>
            <a:off x="1547664" y="2564904"/>
            <a:ext cx="3196452" cy="3744416"/>
          </a:xfrm>
          <a:prstGeom prst="rect">
            <a:avLst/>
          </a:prstGeom>
        </p:spPr>
      </p:pic>
      <p:pic>
        <p:nvPicPr>
          <p:cNvPr id="8" name="Image 7" descr="echantillon 01.jpg"/>
          <p:cNvPicPr>
            <a:picLocks noChangeAspect="1"/>
          </p:cNvPicPr>
          <p:nvPr/>
        </p:nvPicPr>
        <p:blipFill>
          <a:blip r:embed="rId3" cstate="print"/>
          <a:srcRect b="12438"/>
          <a:stretch>
            <a:fillRect/>
          </a:stretch>
        </p:blipFill>
        <p:spPr>
          <a:xfrm>
            <a:off x="5401234" y="462270"/>
            <a:ext cx="3379168" cy="3254762"/>
          </a:xfrm>
          <a:prstGeom prst="rect">
            <a:avLst/>
          </a:prstGeom>
        </p:spPr>
      </p:pic>
      <p:sp>
        <p:nvSpPr>
          <p:cNvPr id="5" name="Sous-titre 5"/>
          <p:cNvSpPr txBox="1">
            <a:spLocks/>
          </p:cNvSpPr>
          <p:nvPr/>
        </p:nvSpPr>
        <p:spPr>
          <a:xfrm>
            <a:off x="4644008" y="4005064"/>
            <a:ext cx="3888432" cy="2232248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484632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fr-FR" sz="2000" dirty="0" smtClean="0">
                <a:solidFill>
                  <a:srgbClr val="480000"/>
                </a:solidFill>
              </a:rPr>
              <a:t>Observer</a:t>
            </a:r>
          </a:p>
          <a:p>
            <a:pPr marL="484632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8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Remarquer</a:t>
            </a:r>
          </a:p>
          <a:p>
            <a:pPr marL="484632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fr-FR" sz="2000" dirty="0" smtClean="0">
                <a:solidFill>
                  <a:srgbClr val="480000"/>
                </a:solidFill>
              </a:rPr>
              <a:t>Choisir les échantillons</a:t>
            </a:r>
          </a:p>
          <a:p>
            <a:pPr marL="484632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8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Trier les façades : des plus riches et composées</a:t>
            </a:r>
            <a:r>
              <a:rPr kumimoji="0" lang="fr-FR" sz="2000" b="0" i="0" u="none" strike="noStrike" kern="1200" cap="none" spc="0" normalizeH="0" noProof="0" dirty="0" smtClean="0">
                <a:ln>
                  <a:noFill/>
                </a:ln>
                <a:solidFill>
                  <a:srgbClr val="48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8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aux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8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plus simples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48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03648" y="260648"/>
            <a:ext cx="4104456" cy="100811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1.Une analyse Visuelle</a:t>
            </a:r>
            <a:r>
              <a:rPr lang="fr-FR" dirty="0" smtClean="0">
                <a:solidFill>
                  <a:schemeClr val="bg1"/>
                </a:solidFill>
              </a:rPr>
              <a:t>:</a:t>
            </a:r>
          </a:p>
          <a:p>
            <a:pPr algn="ctr"/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8532440" y="6381328"/>
            <a:ext cx="28803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fr-F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999</TotalTime>
  <Words>787</Words>
  <Application>Microsoft Office PowerPoint</Application>
  <PresentationFormat>Affichage à l'écran (4:3)</PresentationFormat>
  <Paragraphs>154</Paragraphs>
  <Slides>33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Solstice</vt:lpstr>
      <vt:lpstr>La composition colorée, une identité culturelle régionale: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composition colorée, une identité culturelle régionale:</dc:title>
  <dc:creator>Souha Boudaya</dc:creator>
  <cp:lastModifiedBy>Souha Boudaya</cp:lastModifiedBy>
  <cp:revision>87</cp:revision>
  <dcterms:created xsi:type="dcterms:W3CDTF">2014-06-12T21:18:54Z</dcterms:created>
  <dcterms:modified xsi:type="dcterms:W3CDTF">2014-06-22T14:20:12Z</dcterms:modified>
</cp:coreProperties>
</file>